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83" r:id="rId19"/>
    <p:sldId id="273" r:id="rId20"/>
    <p:sldId id="274" r:id="rId21"/>
    <p:sldId id="275" r:id="rId22"/>
    <p:sldId id="284" r:id="rId23"/>
    <p:sldId id="276" r:id="rId24"/>
    <p:sldId id="277" r:id="rId25"/>
    <p:sldId id="278" r:id="rId26"/>
    <p:sldId id="279" r:id="rId27"/>
    <p:sldId id="280" r:id="rId28"/>
    <p:sldId id="281" r:id="rId29"/>
    <p:sldId id="282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CFDD5A78-61D6-495B-B474-41B64ACF6007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83"/>
            <p14:sldId id="273"/>
            <p14:sldId id="274"/>
            <p14:sldId id="275"/>
            <p14:sldId id="284"/>
            <p14:sldId id="276"/>
            <p14:sldId id="277"/>
            <p14:sldId id="278"/>
            <p14:sldId id="279"/>
            <p14:sldId id="280"/>
            <p14:sldId id="281"/>
            <p14:sldId id="28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84" autoAdjust="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1508"/>
    </p:cViewPr>
  </p:sorterViewPr>
  <p:notesViewPr>
    <p:cSldViewPr>
      <p:cViewPr varScale="1">
        <p:scale>
          <a:sx n="38" d="100"/>
          <a:sy n="38" d="100"/>
        </p:scale>
        <p:origin x="-1662" y="-12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E1C030-E765-45C9-BE17-53F10C951A28}" type="datetimeFigureOut">
              <a:rPr lang="en-IN" smtClean="0"/>
              <a:pPr/>
              <a:t>17-04-2019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32387B-845B-4F6D-A908-A89FCEDC0B7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513763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4130D-EC27-4540-AB66-0330DBDF2520}" type="datetimeFigureOut">
              <a:rPr lang="en-IN" smtClean="0"/>
              <a:pPr/>
              <a:t>17-04-2019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8926F9-FB8E-42E5-8422-F6879CCF6DC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4130D-EC27-4540-AB66-0330DBDF2520}" type="datetimeFigureOut">
              <a:rPr lang="en-IN" smtClean="0"/>
              <a:pPr/>
              <a:t>17-04-2019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8926F9-FB8E-42E5-8422-F6879CCF6DC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4130D-EC27-4540-AB66-0330DBDF2520}" type="datetimeFigureOut">
              <a:rPr lang="en-IN" smtClean="0"/>
              <a:pPr/>
              <a:t>17-04-2019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8926F9-FB8E-42E5-8422-F6879CCF6DC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4130D-EC27-4540-AB66-0330DBDF2520}" type="datetimeFigureOut">
              <a:rPr lang="en-IN" smtClean="0"/>
              <a:pPr/>
              <a:t>17-04-2019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8926F9-FB8E-42E5-8422-F6879CCF6DC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4130D-EC27-4540-AB66-0330DBDF2520}" type="datetimeFigureOut">
              <a:rPr lang="en-IN" smtClean="0"/>
              <a:pPr/>
              <a:t>17-04-2019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8926F9-FB8E-42E5-8422-F6879CCF6DC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4130D-EC27-4540-AB66-0330DBDF2520}" type="datetimeFigureOut">
              <a:rPr lang="en-IN" smtClean="0"/>
              <a:pPr/>
              <a:t>17-04-2019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8926F9-FB8E-42E5-8422-F6879CCF6DC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4130D-EC27-4540-AB66-0330DBDF2520}" type="datetimeFigureOut">
              <a:rPr lang="en-IN" smtClean="0"/>
              <a:pPr/>
              <a:t>17-04-2019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8926F9-FB8E-42E5-8422-F6879CCF6DC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4130D-EC27-4540-AB66-0330DBDF2520}" type="datetimeFigureOut">
              <a:rPr lang="en-IN" smtClean="0"/>
              <a:pPr/>
              <a:t>17-04-2019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8926F9-FB8E-42E5-8422-F6879CCF6DC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4130D-EC27-4540-AB66-0330DBDF2520}" type="datetimeFigureOut">
              <a:rPr lang="en-IN" smtClean="0"/>
              <a:pPr/>
              <a:t>17-04-2019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8926F9-FB8E-42E5-8422-F6879CCF6DC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4130D-EC27-4540-AB66-0330DBDF2520}" type="datetimeFigureOut">
              <a:rPr lang="en-IN" smtClean="0"/>
              <a:pPr/>
              <a:t>17-04-2019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8926F9-FB8E-42E5-8422-F6879CCF6DC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4130D-EC27-4540-AB66-0330DBDF2520}" type="datetimeFigureOut">
              <a:rPr lang="en-IN" smtClean="0"/>
              <a:pPr/>
              <a:t>17-04-2019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8926F9-FB8E-42E5-8422-F6879CCF6DC9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4B4130D-EC27-4540-AB66-0330DBDF2520}" type="datetimeFigureOut">
              <a:rPr lang="en-IN" smtClean="0"/>
              <a:pPr/>
              <a:t>17-04-2019</a:t>
            </a:fld>
            <a:endParaRPr lang="en-IN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E8926F9-FB8E-42E5-8422-F6879CCF6DC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OCCUPATIONAL HEALTH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en-US" dirty="0" smtClean="0"/>
              <a:t>Dr. Reshma Reghu</a:t>
            </a:r>
          </a:p>
          <a:p>
            <a:pPr algn="r"/>
            <a:r>
              <a:rPr lang="en-US" dirty="0" smtClean="0"/>
              <a:t>Lecturer, </a:t>
            </a:r>
          </a:p>
          <a:p>
            <a:pPr algn="r"/>
            <a:r>
              <a:rPr lang="en-US" dirty="0" smtClean="0"/>
              <a:t>Dept. of Community Medicine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22861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HAZARDS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Heat &amp; Cold</a:t>
            </a:r>
          </a:p>
          <a:p>
            <a:r>
              <a:rPr lang="en-US" dirty="0" smtClean="0"/>
              <a:t>Light</a:t>
            </a:r>
          </a:p>
          <a:p>
            <a:r>
              <a:rPr lang="en-US" dirty="0" smtClean="0"/>
              <a:t>Noise</a:t>
            </a:r>
          </a:p>
          <a:p>
            <a:r>
              <a:rPr lang="en-US" dirty="0" smtClean="0"/>
              <a:t>Vibration</a:t>
            </a:r>
          </a:p>
          <a:p>
            <a:r>
              <a:rPr lang="en-US" dirty="0" smtClean="0"/>
              <a:t>Ultra violet Radiation</a:t>
            </a:r>
          </a:p>
          <a:p>
            <a:r>
              <a:rPr lang="en-US" dirty="0" smtClean="0"/>
              <a:t>Ionizing radiation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14365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HAZARDS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Local action</a:t>
            </a:r>
          </a:p>
          <a:p>
            <a:r>
              <a:rPr lang="en-US" dirty="0" smtClean="0"/>
              <a:t>Inhalation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Dust particles &lt;5 microns  </a:t>
            </a:r>
            <a:r>
              <a:rPr lang="en-US" dirty="0" err="1" smtClean="0"/>
              <a:t>respirable</a:t>
            </a:r>
            <a:r>
              <a:rPr lang="en-US" dirty="0" smtClean="0"/>
              <a:t> dust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Gases- </a:t>
            </a:r>
            <a:r>
              <a:rPr lang="en-US" dirty="0"/>
              <a:t>Simple , Asphyxiated  &amp; </a:t>
            </a:r>
            <a:r>
              <a:rPr lang="en-US" dirty="0" err="1"/>
              <a:t>Anaesthetic</a:t>
            </a:r>
            <a:r>
              <a:rPr lang="en-US" dirty="0"/>
              <a:t> </a:t>
            </a:r>
            <a:r>
              <a:rPr lang="en-US" dirty="0" smtClean="0"/>
              <a:t>gases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Metals &amp; their compounds</a:t>
            </a:r>
          </a:p>
          <a:p>
            <a:r>
              <a:rPr lang="en-US" dirty="0" smtClean="0"/>
              <a:t>Ingestion</a:t>
            </a:r>
          </a:p>
        </p:txBody>
      </p:sp>
    </p:spTree>
    <p:extLst>
      <p:ext uri="{BB962C8B-B14F-4D97-AF65-F5344CB8AC3E}">
        <p14:creationId xmlns:p14="http://schemas.microsoft.com/office/powerpoint/2010/main" xmlns="" val="235450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BIOLOGICAL HAZARDS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Exposed to infective and parasitic agents</a:t>
            </a:r>
          </a:p>
          <a:p>
            <a:r>
              <a:rPr lang="en-US" dirty="0" smtClean="0"/>
              <a:t>Brucellosis</a:t>
            </a:r>
          </a:p>
          <a:p>
            <a:r>
              <a:rPr lang="en-US" dirty="0" smtClean="0"/>
              <a:t>Leptospirosis</a:t>
            </a:r>
          </a:p>
          <a:p>
            <a:r>
              <a:rPr lang="en-US" dirty="0" smtClean="0"/>
              <a:t>Tetanus</a:t>
            </a:r>
          </a:p>
          <a:p>
            <a:r>
              <a:rPr lang="en-US" dirty="0" smtClean="0"/>
              <a:t>Fungal infections</a:t>
            </a:r>
          </a:p>
          <a:p>
            <a:endParaRPr lang="en-US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82101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MECHANICAL HAZARDS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10% of accidents are due to mechanical causes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81906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PSYCHOSOCIAL HAZARDS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Frustration </a:t>
            </a:r>
          </a:p>
          <a:p>
            <a:r>
              <a:rPr lang="en-US" dirty="0" smtClean="0"/>
              <a:t>Lack of job satisfaction</a:t>
            </a:r>
          </a:p>
          <a:p>
            <a:r>
              <a:rPr lang="en-US" dirty="0" smtClean="0"/>
              <a:t>Insecurity</a:t>
            </a:r>
          </a:p>
          <a:p>
            <a:r>
              <a:rPr lang="en-US" dirty="0" smtClean="0"/>
              <a:t>Poor human relationship</a:t>
            </a:r>
          </a:p>
          <a:p>
            <a:r>
              <a:rPr lang="en-US" dirty="0" smtClean="0"/>
              <a:t>Emotional tension</a:t>
            </a:r>
          </a:p>
          <a:p>
            <a:pPr marL="0" indent="0">
              <a:buNone/>
            </a:pPr>
            <a:r>
              <a:rPr lang="en-US" dirty="0" smtClean="0"/>
              <a:t>Classified as 2 categories</a:t>
            </a:r>
          </a:p>
          <a:p>
            <a:r>
              <a:rPr lang="en-US" dirty="0" smtClean="0"/>
              <a:t>Psychological &amp; </a:t>
            </a:r>
            <a:r>
              <a:rPr lang="en-US" dirty="0" err="1" smtClean="0"/>
              <a:t>Behavioural</a:t>
            </a:r>
            <a:r>
              <a:rPr lang="en-US" dirty="0" smtClean="0"/>
              <a:t> changes</a:t>
            </a:r>
          </a:p>
          <a:p>
            <a:r>
              <a:rPr lang="en-US" dirty="0" smtClean="0"/>
              <a:t>Psychosomatic ill health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02231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OCCUPATIONAL DISEASE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Disease due to physical agents</a:t>
            </a:r>
          </a:p>
          <a:p>
            <a:r>
              <a:rPr lang="en-US" dirty="0" smtClean="0"/>
              <a:t>Disease due to chemical agents</a:t>
            </a:r>
          </a:p>
          <a:p>
            <a:r>
              <a:rPr lang="en-US" dirty="0" smtClean="0"/>
              <a:t>Disease de to biological agents</a:t>
            </a:r>
          </a:p>
          <a:p>
            <a:r>
              <a:rPr lang="en-US" dirty="0" smtClean="0"/>
              <a:t>Occupational Cancers</a:t>
            </a:r>
          </a:p>
          <a:p>
            <a:r>
              <a:rPr lang="en-US" dirty="0" smtClean="0"/>
              <a:t>Occupational dermatitis</a:t>
            </a:r>
          </a:p>
          <a:p>
            <a:r>
              <a:rPr lang="en-US" dirty="0" smtClean="0"/>
              <a:t>Disease of Psychological origin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428580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US" dirty="0" smtClean="0"/>
              <a:t>Disease due to physical agents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616624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Heat</a:t>
            </a:r>
            <a:r>
              <a:rPr lang="en-US" dirty="0" smtClean="0"/>
              <a:t>- Heat hyperpyrexia, heat exhaustion, heat syncope, heat cramps, burns &amp; local effects</a:t>
            </a:r>
          </a:p>
          <a:p>
            <a:r>
              <a:rPr lang="en-US" b="1" dirty="0" smtClean="0"/>
              <a:t>Cold</a:t>
            </a:r>
            <a:r>
              <a:rPr lang="en-US" dirty="0" smtClean="0"/>
              <a:t>- Trench foot, Frost bite, Chilblains</a:t>
            </a:r>
          </a:p>
          <a:p>
            <a:r>
              <a:rPr lang="en-US" b="1" dirty="0" smtClean="0"/>
              <a:t>Light</a:t>
            </a:r>
            <a:r>
              <a:rPr lang="en-US" dirty="0" smtClean="0"/>
              <a:t>- Occupational Cataracts, Miner’s </a:t>
            </a:r>
            <a:r>
              <a:rPr lang="en-US" dirty="0" err="1" smtClean="0"/>
              <a:t>Nystagmus</a:t>
            </a:r>
            <a:endParaRPr lang="en-US" dirty="0" smtClean="0"/>
          </a:p>
          <a:p>
            <a:r>
              <a:rPr lang="en-US" b="1" dirty="0" smtClean="0"/>
              <a:t>Pressure-</a:t>
            </a:r>
            <a:r>
              <a:rPr lang="en-US" dirty="0" smtClean="0"/>
              <a:t> Caisson disease, Air embolism, Blast</a:t>
            </a:r>
          </a:p>
          <a:p>
            <a:r>
              <a:rPr lang="en-US" b="1" dirty="0" smtClean="0"/>
              <a:t>Noise</a:t>
            </a:r>
            <a:r>
              <a:rPr lang="en-US" dirty="0" smtClean="0"/>
              <a:t>- Occupational Deafness</a:t>
            </a:r>
          </a:p>
          <a:p>
            <a:r>
              <a:rPr lang="en-US" b="1" dirty="0" smtClean="0"/>
              <a:t>Radiation</a:t>
            </a:r>
            <a:r>
              <a:rPr lang="en-US" dirty="0" smtClean="0"/>
              <a:t>- Cancer, Leukemia, Aplastic anemia, Pancytopenia</a:t>
            </a:r>
          </a:p>
          <a:p>
            <a:r>
              <a:rPr lang="en-US" b="1" dirty="0" smtClean="0"/>
              <a:t>Mechanical Factors-</a:t>
            </a:r>
            <a:r>
              <a:rPr lang="en-US" dirty="0" smtClean="0"/>
              <a:t> Injuries, Accidents</a:t>
            </a:r>
          </a:p>
          <a:p>
            <a:r>
              <a:rPr lang="en-US" b="1" dirty="0" smtClean="0"/>
              <a:t>Electricity</a:t>
            </a:r>
            <a:r>
              <a:rPr lang="en-US" dirty="0" smtClean="0"/>
              <a:t>- Burns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24215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Disease due to chemical agents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Gases: CO2, CO, HCN, CS2, NH3, N2, H2S, </a:t>
            </a:r>
            <a:r>
              <a:rPr lang="en-US" dirty="0" err="1" smtClean="0"/>
              <a:t>HCl</a:t>
            </a:r>
            <a:r>
              <a:rPr lang="en-US" dirty="0" smtClean="0"/>
              <a:t>, SO2- these cause gas poisoning.</a:t>
            </a:r>
          </a:p>
          <a:p>
            <a:r>
              <a:rPr lang="en-US" dirty="0" smtClean="0"/>
              <a:t>Dusts: (Pneumoconiosis)</a:t>
            </a:r>
          </a:p>
          <a:p>
            <a:pPr marL="0" indent="0">
              <a:buNone/>
            </a:pPr>
            <a:r>
              <a:rPr lang="en-US" dirty="0" smtClean="0"/>
              <a:t>INORGANIC DUST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Coal dust- </a:t>
            </a:r>
            <a:r>
              <a:rPr lang="en-US" dirty="0" err="1" smtClean="0"/>
              <a:t>Anthracosis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Silica- Silicosis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Asbestos- Asbestosis, CA Lung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Iron- </a:t>
            </a:r>
            <a:r>
              <a:rPr lang="en-US" dirty="0" err="1" smtClean="0"/>
              <a:t>Siderosis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ORGANIC DUST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Cane </a:t>
            </a:r>
            <a:r>
              <a:rPr lang="en-US" dirty="0" err="1" smtClean="0"/>
              <a:t>fibre</a:t>
            </a:r>
            <a:r>
              <a:rPr lang="en-US" dirty="0" smtClean="0"/>
              <a:t>- </a:t>
            </a:r>
            <a:r>
              <a:rPr lang="en-US" dirty="0" err="1" smtClean="0"/>
              <a:t>Bagassosis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Cotton dust- </a:t>
            </a:r>
            <a:r>
              <a:rPr lang="en-US" dirty="0" err="1" smtClean="0"/>
              <a:t>Byssinosis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Tobacco- </a:t>
            </a:r>
            <a:r>
              <a:rPr lang="en-US" dirty="0" err="1" smtClean="0"/>
              <a:t>Tabaccosis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Hay or grain dust- Farmer’s Lung</a:t>
            </a:r>
          </a:p>
        </p:txBody>
      </p:sp>
    </p:spTree>
    <p:extLst>
      <p:ext uri="{BB962C8B-B14F-4D97-AF65-F5344CB8AC3E}">
        <p14:creationId xmlns:p14="http://schemas.microsoft.com/office/powerpoint/2010/main" xmlns="" val="184798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Metals &amp; their compounds: Lead, Mercury, Cadmium, Manganese, Beryllium, Arsenic, Chromium</a:t>
            </a:r>
          </a:p>
          <a:p>
            <a:r>
              <a:rPr lang="en-US" dirty="0"/>
              <a:t>Chemicals: Acids, </a:t>
            </a:r>
            <a:r>
              <a:rPr lang="en-US" dirty="0" err="1"/>
              <a:t>Alkalies</a:t>
            </a:r>
            <a:r>
              <a:rPr lang="en-US" dirty="0"/>
              <a:t>, pesticides</a:t>
            </a:r>
          </a:p>
          <a:p>
            <a:r>
              <a:rPr lang="en-US" dirty="0"/>
              <a:t>Solvents: Carbon </a:t>
            </a:r>
            <a:r>
              <a:rPr lang="en-US" dirty="0" err="1"/>
              <a:t>bisulphide</a:t>
            </a:r>
            <a:r>
              <a:rPr lang="en-US" dirty="0"/>
              <a:t>, Benzene, Trichloroethylene, Chloroform etc..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54573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188640"/>
            <a:ext cx="8229600" cy="85998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r>
              <a:rPr lang="en-US" dirty="0" smtClean="0"/>
              <a:t>Disease due to biological agents: Brucellosis</a:t>
            </a:r>
            <a:r>
              <a:rPr lang="en-US" dirty="0"/>
              <a:t>, Leptospirosis, Anthrax, </a:t>
            </a:r>
            <a:r>
              <a:rPr lang="en-US" dirty="0" err="1" smtClean="0"/>
              <a:t>Actinomycosis</a:t>
            </a:r>
            <a:r>
              <a:rPr lang="en-US" dirty="0"/>
              <a:t>, </a:t>
            </a:r>
            <a:r>
              <a:rPr lang="en-US" dirty="0" err="1"/>
              <a:t>Hydatidosis</a:t>
            </a:r>
            <a:r>
              <a:rPr lang="en-US" dirty="0"/>
              <a:t>, </a:t>
            </a:r>
            <a:r>
              <a:rPr lang="en-US" dirty="0" smtClean="0"/>
              <a:t>Tetanus</a:t>
            </a:r>
            <a:r>
              <a:rPr lang="en-US" dirty="0"/>
              <a:t>, Encephalitis, </a:t>
            </a:r>
            <a:r>
              <a:rPr lang="en-US" dirty="0" smtClean="0"/>
              <a:t>Fungal </a:t>
            </a:r>
            <a:r>
              <a:rPr lang="en-US" dirty="0"/>
              <a:t>infections etc..</a:t>
            </a:r>
            <a:endParaRPr lang="en-IN" dirty="0"/>
          </a:p>
          <a:p>
            <a:r>
              <a:rPr lang="en-US" dirty="0" smtClean="0"/>
              <a:t>Occupational cancers: Cancer of skin, lung &amp; bladder</a:t>
            </a:r>
          </a:p>
          <a:p>
            <a:r>
              <a:rPr lang="en-US" dirty="0" smtClean="0"/>
              <a:t>Occupational dermatitis: Dermatitis, Eczema</a:t>
            </a:r>
          </a:p>
          <a:p>
            <a:r>
              <a:rPr lang="en-US" dirty="0" smtClean="0"/>
              <a:t>Disease of psychological origin:</a:t>
            </a:r>
            <a:r>
              <a:rPr lang="en-IN" dirty="0" smtClean="0"/>
              <a:t> Industrial neurosis, hypertension, peptic ulcer.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6394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Defn.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61662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The joint ILO/WHO Committee on Occupational health, in course of its 1</a:t>
            </a:r>
            <a:r>
              <a:rPr lang="en-US" baseline="30000" dirty="0" smtClean="0"/>
              <a:t>st</a:t>
            </a:r>
            <a:r>
              <a:rPr lang="en-US" dirty="0" smtClean="0"/>
              <a:t> session held on 1950 as</a:t>
            </a:r>
          </a:p>
          <a:p>
            <a:pPr marL="0" indent="0">
              <a:buNone/>
            </a:pPr>
            <a:r>
              <a:rPr lang="en-US" dirty="0" smtClean="0"/>
              <a:t>Occupational health should aim at the </a:t>
            </a:r>
          </a:p>
          <a:p>
            <a:r>
              <a:rPr lang="en-US" dirty="0" smtClean="0"/>
              <a:t>promotion &amp; maintenance of the highest degree of physical, mental and social well being of workers  in all occupation.</a:t>
            </a:r>
          </a:p>
          <a:p>
            <a:r>
              <a:rPr lang="en-US" dirty="0" smtClean="0"/>
              <a:t>Prevention among workers of departures from health caused by their working condition.</a:t>
            </a:r>
          </a:p>
          <a:p>
            <a:r>
              <a:rPr lang="en-US" dirty="0" smtClean="0"/>
              <a:t>Protection of workers in their employment from risks resulting from factors adverse to health</a:t>
            </a:r>
          </a:p>
          <a:p>
            <a:r>
              <a:rPr lang="en-US" dirty="0" smtClean="0"/>
              <a:t>Placing &amp; maintenance of the worker in an occupational environment adapted to his physiological &amp; psychological equipment</a:t>
            </a:r>
          </a:p>
          <a:p>
            <a:r>
              <a:rPr lang="en-US" dirty="0" smtClean="0"/>
              <a:t>And to summarize the adaptation of work to man</a:t>
            </a:r>
            <a:r>
              <a:rPr lang="en-IN" dirty="0" smtClean="0"/>
              <a:t> &amp; each man to his work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54802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PNEUMOCONIOSIS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80728"/>
            <a:ext cx="8856984" cy="56886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The disease depends upon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Chemical composition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Fineness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Concentration of dust in the air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Period of exposure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Individual susceptibility</a:t>
            </a:r>
          </a:p>
          <a:p>
            <a:pPr marL="0" indent="0">
              <a:buNone/>
            </a:pPr>
            <a:r>
              <a:rPr lang="en-US" dirty="0" smtClean="0"/>
              <a:t>The important dust diseases are</a:t>
            </a:r>
          </a:p>
          <a:p>
            <a:r>
              <a:rPr lang="en-US" dirty="0" smtClean="0"/>
              <a:t>SILICOSIS</a:t>
            </a:r>
          </a:p>
          <a:p>
            <a:r>
              <a:rPr lang="en-US" dirty="0" smtClean="0"/>
              <a:t>ANTHRACOSIS</a:t>
            </a:r>
          </a:p>
          <a:p>
            <a:r>
              <a:rPr lang="en-US" dirty="0" smtClean="0"/>
              <a:t>BYSSINOSIS</a:t>
            </a:r>
          </a:p>
          <a:p>
            <a:r>
              <a:rPr lang="en-US" dirty="0" smtClean="0"/>
              <a:t>BAGASSOSIS</a:t>
            </a:r>
          </a:p>
          <a:p>
            <a:r>
              <a:rPr lang="en-US" dirty="0" smtClean="0"/>
              <a:t>ASBESTOSIS</a:t>
            </a:r>
          </a:p>
          <a:p>
            <a:r>
              <a:rPr lang="en-US" dirty="0" smtClean="0"/>
              <a:t>FARMER’S LUNG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88590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US" dirty="0" smtClean="0"/>
              <a:t>SILICOSIS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112568"/>
          </a:xfrm>
        </p:spPr>
        <p:txBody>
          <a:bodyPr>
            <a:normAutofit/>
          </a:bodyPr>
          <a:lstStyle/>
          <a:p>
            <a:r>
              <a:rPr lang="en-US" dirty="0" smtClean="0"/>
              <a:t>Major cause of permanent disability &amp; mortality</a:t>
            </a:r>
          </a:p>
          <a:p>
            <a:r>
              <a:rPr lang="en-US" dirty="0" smtClean="0"/>
              <a:t>Free silica &amp; silicon dioxide</a:t>
            </a:r>
          </a:p>
          <a:p>
            <a:r>
              <a:rPr lang="en-US" dirty="0" smtClean="0"/>
              <a:t>Incubation period vary from few months to 6 years</a:t>
            </a:r>
          </a:p>
          <a:p>
            <a:r>
              <a:rPr lang="en-US" dirty="0" smtClean="0"/>
              <a:t>Pathologically characterized by nodular fibrosis in the upper part of lungs.</a:t>
            </a:r>
          </a:p>
          <a:p>
            <a:r>
              <a:rPr lang="en-US" dirty="0" smtClean="0"/>
              <a:t>Impairment in lung capacity</a:t>
            </a:r>
          </a:p>
          <a:p>
            <a:r>
              <a:rPr lang="en-US" dirty="0" smtClean="0"/>
              <a:t>X-ray shows, snow-storm appearance</a:t>
            </a:r>
          </a:p>
          <a:p>
            <a:r>
              <a:rPr lang="en-US" dirty="0" smtClean="0"/>
              <a:t>Prone to </a:t>
            </a:r>
            <a:r>
              <a:rPr lang="en-US" dirty="0" err="1" smtClean="0"/>
              <a:t>silico</a:t>
            </a:r>
            <a:r>
              <a:rPr lang="en-US" dirty="0" smtClean="0"/>
              <a:t>- </a:t>
            </a:r>
            <a:r>
              <a:rPr lang="en-US" dirty="0" err="1" smtClean="0"/>
              <a:t>tuberculotics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41359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PREVENTIVE MEASURES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86880"/>
          </a:xfrm>
        </p:spPr>
        <p:txBody>
          <a:bodyPr>
            <a:normAutofit/>
          </a:bodyPr>
          <a:lstStyle/>
          <a:p>
            <a:r>
              <a:rPr lang="en-US" dirty="0" smtClean="0"/>
              <a:t>Rigorous dust control measures</a:t>
            </a:r>
          </a:p>
          <a:p>
            <a:pPr>
              <a:buFontTx/>
              <a:buChar char="-"/>
            </a:pPr>
            <a:r>
              <a:rPr lang="en-US" dirty="0" smtClean="0"/>
              <a:t>Substitution</a:t>
            </a:r>
          </a:p>
          <a:p>
            <a:pPr>
              <a:buFontTx/>
              <a:buChar char="-"/>
            </a:pPr>
            <a:r>
              <a:rPr lang="en-US" dirty="0" smtClean="0"/>
              <a:t>Complete enclosure</a:t>
            </a:r>
          </a:p>
          <a:p>
            <a:pPr>
              <a:buFontTx/>
              <a:buChar char="-"/>
            </a:pPr>
            <a:r>
              <a:rPr lang="en-US" dirty="0" smtClean="0"/>
              <a:t>Isolation</a:t>
            </a:r>
          </a:p>
          <a:p>
            <a:pPr>
              <a:buFontTx/>
              <a:buChar char="-"/>
            </a:pPr>
            <a:r>
              <a:rPr lang="en-US" dirty="0" err="1" smtClean="0"/>
              <a:t>Hydroblasting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Good house keeping</a:t>
            </a:r>
          </a:p>
          <a:p>
            <a:pPr>
              <a:buFontTx/>
              <a:buChar char="-"/>
            </a:pPr>
            <a:r>
              <a:rPr lang="en-US" dirty="0" smtClean="0"/>
              <a:t>Personal protective measures</a:t>
            </a:r>
          </a:p>
          <a:p>
            <a:r>
              <a:rPr lang="en-US" dirty="0" smtClean="0"/>
              <a:t>Regular physical examination of workers</a:t>
            </a:r>
          </a:p>
          <a:p>
            <a:r>
              <a:rPr lang="en-US" dirty="0" err="1"/>
              <a:t>Notifiable</a:t>
            </a:r>
            <a:r>
              <a:rPr lang="en-US" dirty="0"/>
              <a:t> disease under Factories Act 1948 &amp; Mines Act 1952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5961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dirty="0" smtClean="0"/>
              <a:t>ANTHRACOSIS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5328592"/>
          </a:xfrm>
        </p:spPr>
        <p:txBody>
          <a:bodyPr/>
          <a:lstStyle/>
          <a:p>
            <a:r>
              <a:rPr lang="en-US" dirty="0" smtClean="0"/>
              <a:t>2 phase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Simple pneumoconiosis</a:t>
            </a:r>
            <a:endParaRPr lang="en-US" dirty="0"/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Progressive massive fibrosis- 12 years exposure- severe respiratory disability to premature death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Risk of death is more among coal miners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Indian Mines Act of 1952 &amp; Workmen’s Compensation (Amendment) Act of 1959.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68136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BYSSINOSIS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Inhalation of cotton </a:t>
            </a:r>
            <a:r>
              <a:rPr lang="en-US" dirty="0" err="1" smtClean="0"/>
              <a:t>fibre</a:t>
            </a:r>
            <a:endParaRPr lang="en-US" dirty="0" smtClean="0"/>
          </a:p>
          <a:p>
            <a:r>
              <a:rPr lang="en-US" dirty="0" smtClean="0"/>
              <a:t>Chronic bronchitis &amp; emphysema</a:t>
            </a:r>
          </a:p>
          <a:p>
            <a:r>
              <a:rPr lang="en-US" dirty="0" smtClean="0"/>
              <a:t>Textile Industry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6635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smtClean="0"/>
              <a:t>BAGASSOSIS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052736"/>
            <a:ext cx="8856984" cy="5616624"/>
          </a:xfrm>
        </p:spPr>
        <p:txBody>
          <a:bodyPr>
            <a:normAutofit/>
          </a:bodyPr>
          <a:lstStyle/>
          <a:p>
            <a:r>
              <a:rPr lang="en-US" dirty="0" smtClean="0"/>
              <a:t>Inhalation of sugarcane dust</a:t>
            </a:r>
          </a:p>
          <a:p>
            <a:r>
              <a:rPr lang="en-US" dirty="0" err="1" smtClean="0"/>
              <a:t>Thermoactinomyces</a:t>
            </a:r>
            <a:r>
              <a:rPr lang="en-US" dirty="0" smtClean="0"/>
              <a:t> </a:t>
            </a:r>
            <a:r>
              <a:rPr lang="en-US" dirty="0" err="1" smtClean="0"/>
              <a:t>sacchari</a:t>
            </a:r>
            <a:endParaRPr lang="en-US" dirty="0" smtClean="0"/>
          </a:p>
          <a:p>
            <a:r>
              <a:rPr lang="en-US" dirty="0" smtClean="0"/>
              <a:t>Acute diffuse bronchiolitis, mottling in lungs, impairment in pulmonary function</a:t>
            </a:r>
          </a:p>
          <a:p>
            <a:r>
              <a:rPr lang="en-US" dirty="0" smtClean="0"/>
              <a:t>Untreated, diffuse fibrosis, emphysema &amp; bronchiectasis</a:t>
            </a:r>
          </a:p>
          <a:p>
            <a:r>
              <a:rPr lang="en-US" dirty="0" smtClean="0"/>
              <a:t>PREVENTIVE MEASURES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Dust control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Personal protection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Medical control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Bagasse control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61998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rmAutofit/>
          </a:bodyPr>
          <a:lstStyle/>
          <a:p>
            <a:r>
              <a:rPr lang="en-US" dirty="0" smtClean="0"/>
              <a:t>ASBESTOSIS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836712"/>
            <a:ext cx="8856984" cy="590465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Asbestos </a:t>
            </a:r>
            <a:r>
              <a:rPr lang="en-US" dirty="0" err="1" smtClean="0"/>
              <a:t>fibres</a:t>
            </a:r>
            <a:r>
              <a:rPr lang="en-US" dirty="0" smtClean="0"/>
              <a:t> are 20 – 500 micron length and 0.5- 50 micron diameter</a:t>
            </a:r>
          </a:p>
          <a:p>
            <a:r>
              <a:rPr lang="en-US" dirty="0" smtClean="0"/>
              <a:t>Used in manufacture of asbestos cement, fire-proof textiles, roof tiling, brake lining etc..</a:t>
            </a:r>
          </a:p>
          <a:p>
            <a:r>
              <a:rPr lang="en-US" dirty="0" smtClean="0"/>
              <a:t>Enters into the body by inhalation causing pulmonary fibrosis due to mechanical irritation and is </a:t>
            </a:r>
            <a:r>
              <a:rPr lang="en-US" dirty="0" err="1" smtClean="0"/>
              <a:t>peri</a:t>
            </a:r>
            <a:r>
              <a:rPr lang="en-US" dirty="0" smtClean="0"/>
              <a:t>- bronchial &amp; diffuse in character, basal in location contrast to silicosis. In advanced cases, clubbing of fingers, cardiac distress &amp; cyanosis. Sputum shows asbestos bodies </a:t>
            </a:r>
            <a:r>
              <a:rPr lang="en-US" dirty="0" err="1"/>
              <a:t>i</a:t>
            </a:r>
            <a:r>
              <a:rPr lang="en-US" dirty="0" err="1" smtClean="0"/>
              <a:t>.e</a:t>
            </a:r>
            <a:r>
              <a:rPr lang="en-US" dirty="0"/>
              <a:t>,</a:t>
            </a:r>
            <a:r>
              <a:rPr lang="en-US" dirty="0" smtClean="0"/>
              <a:t> asbestos </a:t>
            </a:r>
            <a:r>
              <a:rPr lang="en-US" dirty="0" err="1" smtClean="0"/>
              <a:t>fibres</a:t>
            </a:r>
            <a:r>
              <a:rPr lang="en-US" dirty="0" smtClean="0"/>
              <a:t> coated with fibrin. X-ray shows ground glass appearance in lower two third of lung field.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14804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507288" cy="5832648"/>
          </a:xfrm>
        </p:spPr>
        <p:txBody>
          <a:bodyPr/>
          <a:lstStyle/>
          <a:p>
            <a:r>
              <a:rPr lang="en-US" dirty="0"/>
              <a:t>2 Types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/>
              <a:t>Serpentine or </a:t>
            </a:r>
            <a:r>
              <a:rPr lang="en-US" dirty="0" err="1"/>
              <a:t>Chrysolite</a:t>
            </a:r>
            <a:r>
              <a:rPr lang="en-US" dirty="0"/>
              <a:t> variety- 90% Hydrated magnesium silicate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/>
              <a:t>Amphibole- little </a:t>
            </a:r>
            <a:r>
              <a:rPr lang="en-US" dirty="0" smtClean="0"/>
              <a:t>magnesium. It has different </a:t>
            </a:r>
            <a:r>
              <a:rPr lang="en-US" dirty="0" err="1" smtClean="0"/>
              <a:t>variaties</a:t>
            </a:r>
            <a:r>
              <a:rPr lang="en-US" dirty="0" smtClean="0"/>
              <a:t> </a:t>
            </a:r>
            <a:r>
              <a:rPr lang="en-US" dirty="0" err="1" smtClean="0"/>
              <a:t>viz</a:t>
            </a:r>
            <a:r>
              <a:rPr lang="en-US" dirty="0" smtClean="0"/>
              <a:t>; </a:t>
            </a:r>
            <a:r>
              <a:rPr lang="en-US" dirty="0" err="1" smtClean="0"/>
              <a:t>Crocidolite</a:t>
            </a:r>
            <a:r>
              <a:rPr lang="en-US" dirty="0" smtClean="0"/>
              <a:t>(blue), </a:t>
            </a:r>
            <a:r>
              <a:rPr lang="en-US" dirty="0" err="1" smtClean="0"/>
              <a:t>Amosite</a:t>
            </a:r>
            <a:r>
              <a:rPr lang="en-US" dirty="0" smtClean="0"/>
              <a:t> (brown), </a:t>
            </a:r>
            <a:r>
              <a:rPr lang="en-US" dirty="0" err="1" smtClean="0"/>
              <a:t>Anthrophyllite</a:t>
            </a:r>
            <a:r>
              <a:rPr lang="en-US" dirty="0" smtClean="0"/>
              <a:t> (white).</a:t>
            </a:r>
          </a:p>
          <a:p>
            <a:pPr marL="0" indent="0">
              <a:buNone/>
            </a:pPr>
            <a:r>
              <a:rPr lang="en-US" dirty="0" smtClean="0"/>
              <a:t>Mesothelioma- rare cancer of pleura &amp; peritoneum has strong association with </a:t>
            </a:r>
            <a:r>
              <a:rPr lang="en-US" dirty="0" err="1" smtClean="0"/>
              <a:t>crocidolite</a:t>
            </a:r>
            <a:r>
              <a:rPr lang="en-US" dirty="0" smtClean="0"/>
              <a:t> variety of asbestos.</a:t>
            </a:r>
            <a:endParaRPr lang="en-US" dirty="0"/>
          </a:p>
          <a:p>
            <a:pPr marL="0" indent="0">
              <a:buNone/>
            </a:pP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34604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PREVENTIVE MEASURES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of safer types of asbestos</a:t>
            </a:r>
          </a:p>
          <a:p>
            <a:r>
              <a:rPr lang="en-US" dirty="0" smtClean="0"/>
              <a:t>Substitution of other </a:t>
            </a:r>
            <a:r>
              <a:rPr lang="en-US" dirty="0" err="1" smtClean="0"/>
              <a:t>insulants</a:t>
            </a:r>
            <a:r>
              <a:rPr lang="en-US" dirty="0" smtClean="0"/>
              <a:t>- glass </a:t>
            </a:r>
            <a:r>
              <a:rPr lang="en-US" dirty="0" err="1" smtClean="0"/>
              <a:t>fibres</a:t>
            </a:r>
            <a:r>
              <a:rPr lang="en-US" dirty="0" smtClean="0"/>
              <a:t>, mineral wool, calcium silicate</a:t>
            </a:r>
          </a:p>
          <a:p>
            <a:r>
              <a:rPr lang="en-US" dirty="0" smtClean="0"/>
              <a:t>Rigorous dust control</a:t>
            </a:r>
          </a:p>
          <a:p>
            <a:r>
              <a:rPr lang="en-US" dirty="0" smtClean="0"/>
              <a:t>Periodic examination of workers- biological monitoring</a:t>
            </a:r>
          </a:p>
          <a:p>
            <a:r>
              <a:rPr lang="en-US" dirty="0" smtClean="0"/>
              <a:t>Continuing research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02586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FARMER’S LUNG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Inhalation of moldy hay or grain dust</a:t>
            </a:r>
          </a:p>
          <a:p>
            <a:r>
              <a:rPr lang="en-US" dirty="0" smtClean="0"/>
              <a:t>Growth of </a:t>
            </a:r>
            <a:r>
              <a:rPr lang="en-US" dirty="0" err="1"/>
              <a:t>t</a:t>
            </a:r>
            <a:r>
              <a:rPr lang="en-US" dirty="0" err="1" smtClean="0"/>
              <a:t>hermophilic</a:t>
            </a:r>
            <a:r>
              <a:rPr lang="en-US" dirty="0" smtClean="0"/>
              <a:t> </a:t>
            </a:r>
            <a:r>
              <a:rPr lang="en-US" dirty="0" err="1" smtClean="0"/>
              <a:t>actinomycetes</a:t>
            </a:r>
            <a:r>
              <a:rPr lang="en-US" dirty="0" smtClean="0"/>
              <a:t> of which </a:t>
            </a:r>
            <a:r>
              <a:rPr lang="en-US" dirty="0" err="1" smtClean="0"/>
              <a:t>Micropolyspora</a:t>
            </a:r>
            <a:r>
              <a:rPr lang="en-US" dirty="0" smtClean="0"/>
              <a:t> </a:t>
            </a:r>
            <a:r>
              <a:rPr lang="en-US" dirty="0" err="1" smtClean="0"/>
              <a:t>faeni</a:t>
            </a:r>
            <a:endParaRPr lang="en-US" dirty="0" smtClean="0"/>
          </a:p>
          <a:p>
            <a:r>
              <a:rPr lang="en-US" dirty="0" smtClean="0"/>
              <a:t>Repeated attack cause pulmonary fibrosis, pulmonary damage &amp; </a:t>
            </a:r>
            <a:r>
              <a:rPr lang="en-US" dirty="0" err="1" smtClean="0"/>
              <a:t>corpulmonale</a:t>
            </a:r>
            <a:endParaRPr lang="en-US" dirty="0" smtClean="0"/>
          </a:p>
          <a:p>
            <a:r>
              <a:rPr lang="en-US" dirty="0" smtClean="0"/>
              <a:t>Widespread in India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40095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80920" cy="7920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Level of application of preventive measures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556792"/>
            <a:ext cx="8183880" cy="4320480"/>
          </a:xfrm>
        </p:spPr>
        <p:txBody>
          <a:bodyPr>
            <a:normAutofit/>
          </a:bodyPr>
          <a:lstStyle/>
          <a:p>
            <a:r>
              <a:rPr lang="en-US" dirty="0" smtClean="0"/>
              <a:t>Health promotion</a:t>
            </a:r>
          </a:p>
          <a:p>
            <a:r>
              <a:rPr lang="en-US" dirty="0" smtClean="0"/>
              <a:t>Specific protection</a:t>
            </a:r>
          </a:p>
          <a:p>
            <a:r>
              <a:rPr lang="en-US" dirty="0" smtClean="0"/>
              <a:t>Early diagnosis &amp; treatment</a:t>
            </a:r>
          </a:p>
          <a:p>
            <a:r>
              <a:rPr lang="en-US" dirty="0" smtClean="0"/>
              <a:t>Disability limitation &amp; Rehabilitation</a:t>
            </a:r>
          </a:p>
          <a:p>
            <a:r>
              <a:rPr lang="en-US" dirty="0" smtClean="0"/>
              <a:t>Epidemiological approach</a:t>
            </a:r>
          </a:p>
          <a:p>
            <a:r>
              <a:rPr lang="en-US" dirty="0" smtClean="0"/>
              <a:t>Statistics</a:t>
            </a:r>
          </a:p>
          <a:p>
            <a:r>
              <a:rPr lang="en-US" dirty="0" smtClean="0"/>
              <a:t>Health Screening</a:t>
            </a:r>
          </a:p>
          <a:p>
            <a:r>
              <a:rPr lang="en-US" dirty="0" smtClean="0"/>
              <a:t>Health Education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97127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dirty="0" smtClean="0"/>
              <a:t>ERGONOMICS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61662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Integral part of advanced occupational health service</a:t>
            </a:r>
          </a:p>
          <a:p>
            <a:r>
              <a:rPr lang="en-US" dirty="0" smtClean="0"/>
              <a:t>The word derived from Greek “Ergon”  means work &amp; “nomos” means law simply means “fitting the job to the worker”</a:t>
            </a:r>
          </a:p>
          <a:p>
            <a:r>
              <a:rPr lang="en-US" dirty="0" smtClean="0"/>
              <a:t>Objective – To achieve the best mutual adjustment of man and his work, for the improvement of human efficiency and well being.</a:t>
            </a:r>
          </a:p>
          <a:p>
            <a:r>
              <a:rPr lang="en-US" dirty="0" smtClean="0"/>
              <a:t>To reduce industrial accidents .</a:t>
            </a:r>
          </a:p>
          <a:p>
            <a:r>
              <a:rPr lang="en-US" dirty="0" smtClean="0"/>
              <a:t>Training involves designing of machines, tools, equipment &amp; manufacturing process, lay out of the places of work</a:t>
            </a:r>
            <a:r>
              <a:rPr lang="en-IN" dirty="0" smtClean="0"/>
              <a:t>, methods of work &amp; environment.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5999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OCCUPATIONAL ENVIRONMENT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 types of interaction in a working place</a:t>
            </a:r>
          </a:p>
          <a:p>
            <a:r>
              <a:rPr lang="en-US" dirty="0" smtClean="0"/>
              <a:t>Man and physical, chemical &amp; biological agents</a:t>
            </a:r>
          </a:p>
          <a:p>
            <a:r>
              <a:rPr lang="en-US" dirty="0" smtClean="0"/>
              <a:t>Man and machine</a:t>
            </a:r>
          </a:p>
          <a:p>
            <a:r>
              <a:rPr lang="en-US" dirty="0"/>
              <a:t> </a:t>
            </a:r>
            <a:r>
              <a:rPr lang="en-US" dirty="0" smtClean="0"/>
              <a:t>Man and man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73601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 &amp; Physical, Chemical &amp; Biological Agents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PHYSICAL AGENTS: Heat, Cold, Humidity, Air movement, Heat Radiation, Light, Noise, Vibration.</a:t>
            </a:r>
          </a:p>
          <a:p>
            <a:r>
              <a:rPr lang="en-US" dirty="0" smtClean="0"/>
              <a:t>CHEMICAL AGENTS: Chemicals, Toxic dust, Gases</a:t>
            </a:r>
          </a:p>
          <a:p>
            <a:r>
              <a:rPr lang="en-US" dirty="0" smtClean="0"/>
              <a:t>BIOLOGICAL AGENTS:</a:t>
            </a:r>
            <a:r>
              <a:rPr lang="en-IN" dirty="0" smtClean="0"/>
              <a:t> Viral, Bacterial, Parasitic etc..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26411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 &amp; MACHINE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Unguarded machines, protruding and moving parts, poor installation of the plant, lack of safety measures can cause accidents</a:t>
            </a:r>
          </a:p>
          <a:p>
            <a:r>
              <a:rPr lang="en-US" dirty="0" smtClean="0"/>
              <a:t>Working for long hours in unphysiological posture can cause fatigue, backache, disease of joints and muscles and impairment of worker’s health and efficiency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09968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 &amp; MAN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Human relationships amongst workers</a:t>
            </a:r>
          </a:p>
          <a:p>
            <a:r>
              <a:rPr lang="en-US" dirty="0" smtClean="0"/>
              <a:t>Authority over them</a:t>
            </a:r>
          </a:p>
          <a:p>
            <a:r>
              <a:rPr lang="en-US" dirty="0" smtClean="0"/>
              <a:t>Towards domestic environment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7711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OCCUPATIONAL HAZARDS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Physical Hazards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Chemical Hazards</a:t>
            </a:r>
          </a:p>
          <a:p>
            <a:pPr marL="514350" indent="-514350">
              <a:buFont typeface="+mj-lt"/>
              <a:buAutoNum type="alphaLcParenR"/>
            </a:pP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Biological Hazards</a:t>
            </a:r>
          </a:p>
          <a:p>
            <a:pPr marL="514350" indent="-514350">
              <a:buFont typeface="+mj-lt"/>
              <a:buAutoNum type="alphaLcParenR"/>
            </a:pP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Mechanical Hazards</a:t>
            </a:r>
          </a:p>
          <a:p>
            <a:pPr marL="514350" indent="-514350">
              <a:buFont typeface="+mj-lt"/>
              <a:buAutoNum type="alphaLcParenR"/>
            </a:pP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Psychosocial Hazards</a:t>
            </a:r>
          </a:p>
          <a:p>
            <a:pPr marL="514350" indent="-514350">
              <a:buFont typeface="+mj-lt"/>
              <a:buAutoNum type="alphaLcParenR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69323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408</TotalTime>
  <Words>1112</Words>
  <Application>Microsoft Office PowerPoint</Application>
  <PresentationFormat>On-screen Show (4:3)</PresentationFormat>
  <Paragraphs>191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Aspect</vt:lpstr>
      <vt:lpstr>OCCUPATIONAL HEALTH</vt:lpstr>
      <vt:lpstr>Defn.</vt:lpstr>
      <vt:lpstr>Level of application of preventive measures</vt:lpstr>
      <vt:lpstr>ERGONOMICS</vt:lpstr>
      <vt:lpstr>OCCUPATIONAL ENVIRONMENT</vt:lpstr>
      <vt:lpstr>Man &amp; Physical, Chemical &amp; Biological Agents</vt:lpstr>
      <vt:lpstr>MAN &amp; MACHINE</vt:lpstr>
      <vt:lpstr>MAN &amp; MAN</vt:lpstr>
      <vt:lpstr>OCCUPATIONAL HAZARDS</vt:lpstr>
      <vt:lpstr>PHYSICAL HAZARDS</vt:lpstr>
      <vt:lpstr>CHEMICAL HAZARDS</vt:lpstr>
      <vt:lpstr>BIOLOGICAL HAZARDS</vt:lpstr>
      <vt:lpstr>MECHANICAL HAZARDS</vt:lpstr>
      <vt:lpstr>PSYCHOSOCIAL HAZARDS</vt:lpstr>
      <vt:lpstr>OCCUPATIONAL DISEASE</vt:lpstr>
      <vt:lpstr>Disease due to physical agents</vt:lpstr>
      <vt:lpstr>Disease due to chemical agents</vt:lpstr>
      <vt:lpstr>Slide 18</vt:lpstr>
      <vt:lpstr>Slide 19</vt:lpstr>
      <vt:lpstr>PNEUMOCONIOSIS</vt:lpstr>
      <vt:lpstr>SILICOSIS</vt:lpstr>
      <vt:lpstr>PREVENTIVE MEASURES</vt:lpstr>
      <vt:lpstr>ANTHRACOSIS</vt:lpstr>
      <vt:lpstr>BYSSINOSIS</vt:lpstr>
      <vt:lpstr>BAGASSOSIS</vt:lpstr>
      <vt:lpstr>ASBESTOSIS</vt:lpstr>
      <vt:lpstr>Slide 27</vt:lpstr>
      <vt:lpstr>PREVENTIVE MEASURES</vt:lpstr>
      <vt:lpstr>FARMER’S LUNG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OCCUPATIONAL HEALTH</dc:title>
  <dc:creator>Ajith</dc:creator>
  <cp:lastModifiedBy>Windows</cp:lastModifiedBy>
  <cp:revision>36</cp:revision>
  <dcterms:created xsi:type="dcterms:W3CDTF">2018-01-29T13:11:32Z</dcterms:created>
  <dcterms:modified xsi:type="dcterms:W3CDTF">2019-04-17T08:02:39Z</dcterms:modified>
</cp:coreProperties>
</file>